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6858000" cy="9144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74"/>
  </p:normalViewPr>
  <p:slideViewPr>
    <p:cSldViewPr>
      <p:cViewPr>
        <p:scale>
          <a:sx n="212" d="100"/>
          <a:sy n="212" d="100"/>
        </p:scale>
        <p:origin x="592" y="-330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EDF529-4AEF-47F1-9A59-B4114E9EC42D}" type="datetimeFigureOut">
              <a:rPr lang="de-DE" smtClean="0"/>
              <a:t>10.08.17</a:t>
            </a:fld>
            <a:endParaRPr lang="de-DE"/>
          </a:p>
        </p:txBody>
      </p:sp>
      <p:sp>
        <p:nvSpPr>
          <p:cNvPr id="4" name="Folienbildplatzhalt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C80C94-F650-4D98-B151-059E850439C0}" type="slidenum">
              <a:rPr lang="de-DE" smtClean="0"/>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A9C80C94-F650-4D98-B151-059E850439C0}" type="slidenum">
              <a:rPr lang="de-DE" smtClean="0"/>
              <a:t>1</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2840568"/>
            <a:ext cx="5829300" cy="1960033"/>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CD2A3656-F910-4F67-A6FE-A5FFC0FC92D4}" type="datetimeFigureOut">
              <a:rPr lang="de-DE" smtClean="0"/>
              <a:pPr/>
              <a:t>10.08.17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388070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D2A3656-F910-4F67-A6FE-A5FFC0FC92D4}" type="datetimeFigureOut">
              <a:rPr lang="de-DE" smtClean="0"/>
              <a:pPr/>
              <a:t>10.08.17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3522316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4972050" y="366185"/>
            <a:ext cx="1543050" cy="7802033"/>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42900" y="366185"/>
            <a:ext cx="4514850" cy="7802033"/>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D2A3656-F910-4F67-A6FE-A5FFC0FC92D4}" type="datetimeFigureOut">
              <a:rPr lang="de-DE" smtClean="0"/>
              <a:pPr/>
              <a:t>10.08.17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3924263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CD2A3656-F910-4F67-A6FE-A5FFC0FC92D4}" type="datetimeFigureOut">
              <a:rPr lang="de-DE" smtClean="0"/>
              <a:pPr/>
              <a:t>10.08.17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939147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5875867"/>
            <a:ext cx="5829300" cy="1816100"/>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CD2A3656-F910-4F67-A6FE-A5FFC0FC92D4}" type="datetimeFigureOut">
              <a:rPr lang="de-DE" smtClean="0"/>
              <a:pPr/>
              <a:t>10.08.17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22916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CD2A3656-F910-4F67-A6FE-A5FFC0FC92D4}" type="datetimeFigureOut">
              <a:rPr lang="de-DE" smtClean="0"/>
              <a:pPr/>
              <a:t>10.08.17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3713508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CD2A3656-F910-4F67-A6FE-A5FFC0FC92D4}" type="datetimeFigureOut">
              <a:rPr lang="de-DE" smtClean="0"/>
              <a:pPr/>
              <a:t>10.08.17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1069806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CD2A3656-F910-4F67-A6FE-A5FFC0FC92D4}" type="datetimeFigureOut">
              <a:rPr lang="de-DE" smtClean="0"/>
              <a:pPr/>
              <a:t>10.08.17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357411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D2A3656-F910-4F67-A6FE-A5FFC0FC92D4}" type="datetimeFigureOut">
              <a:rPr lang="de-DE" smtClean="0"/>
              <a:pPr/>
              <a:t>10.08.17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15449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64067"/>
            <a:ext cx="2256235" cy="154940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CD2A3656-F910-4F67-A6FE-A5FFC0FC92D4}" type="datetimeFigureOut">
              <a:rPr lang="de-DE" smtClean="0"/>
              <a:pPr/>
              <a:t>10.08.17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239541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400800"/>
            <a:ext cx="4114800" cy="755651"/>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CD2A3656-F910-4F67-A6FE-A5FFC0FC92D4}" type="datetimeFigureOut">
              <a:rPr lang="de-DE" smtClean="0"/>
              <a:pPr/>
              <a:t>10.08.17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4986B24-535B-477C-A50F-7B52DC2F5C14}" type="slidenum">
              <a:rPr lang="de-DE" smtClean="0"/>
              <a:pPr/>
              <a:t>‹Nr.›</a:t>
            </a:fld>
            <a:endParaRPr lang="de-DE"/>
          </a:p>
        </p:txBody>
      </p:sp>
    </p:spTree>
    <p:extLst>
      <p:ext uri="{BB962C8B-B14F-4D97-AF65-F5344CB8AC3E}">
        <p14:creationId xmlns:p14="http://schemas.microsoft.com/office/powerpoint/2010/main" val="1158150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CD2A3656-F910-4F67-A6FE-A5FFC0FC92D4}" type="datetimeFigureOut">
              <a:rPr lang="de-DE" smtClean="0"/>
              <a:pPr/>
              <a:t>10.08.17</a:t>
            </a:fld>
            <a:endParaRPr lang="de-DE"/>
          </a:p>
        </p:txBody>
      </p:sp>
      <p:sp>
        <p:nvSpPr>
          <p:cNvPr id="5" name="Fußzeilenplatzhalt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4986B24-535B-477C-A50F-7B52DC2F5C14}" type="slidenum">
              <a:rPr lang="de-DE" smtClean="0"/>
              <a:pPr/>
              <a:t>‹Nr.›</a:t>
            </a:fld>
            <a:endParaRPr lang="de-DE"/>
          </a:p>
        </p:txBody>
      </p:sp>
    </p:spTree>
    <p:extLst>
      <p:ext uri="{BB962C8B-B14F-4D97-AF65-F5344CB8AC3E}">
        <p14:creationId xmlns:p14="http://schemas.microsoft.com/office/powerpoint/2010/main" val="411828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jpe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10.jpg"/><Relationship Id="rId8"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116632" y="107504"/>
            <a:ext cx="6624736" cy="4320480"/>
          </a:xfrm>
          <a:prstGeom prst="rect">
            <a:avLst/>
          </a:prstGeom>
          <a:solidFill>
            <a:schemeClr val="accent1">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p:cNvSpPr>
            <a:spLocks noGrp="1"/>
          </p:cNvSpPr>
          <p:nvPr>
            <p:ph type="subTitle" idx="1"/>
          </p:nvPr>
        </p:nvSpPr>
        <p:spPr>
          <a:xfrm>
            <a:off x="116632" y="4572000"/>
            <a:ext cx="6624736" cy="4320480"/>
          </a:xfrm>
        </p:spPr>
        <p:txBody>
          <a:bodyPr>
            <a:normAutofit/>
          </a:bodyPr>
          <a:lstStyle/>
          <a:p>
            <a:pPr algn="l"/>
            <a:r>
              <a:rPr lang="de-DE" sz="1800" b="1" dirty="0" smtClean="0">
                <a:solidFill>
                  <a:schemeClr val="tx2">
                    <a:lumMod val="75000"/>
                  </a:schemeClr>
                </a:solidFill>
                <a:latin typeface="Arial" pitchFamily="34" charset="0"/>
                <a:cs typeface="Arial" pitchFamily="34" charset="0"/>
              </a:rPr>
              <a:t>A</a:t>
            </a:r>
            <a:r>
              <a:rPr lang="de-DE" sz="1600" dirty="0" smtClean="0">
                <a:solidFill>
                  <a:schemeClr val="tx1"/>
                </a:solidFill>
                <a:latin typeface="Arial" pitchFamily="34" charset="0"/>
                <a:cs typeface="Arial" pitchFamily="34" charset="0"/>
              </a:rPr>
              <a:t>	Willkommensebene (für alle)</a:t>
            </a:r>
          </a:p>
          <a:p>
            <a:pPr algn="l"/>
            <a:endParaRPr lang="de-DE" sz="1600" dirty="0">
              <a:solidFill>
                <a:schemeClr val="tx1"/>
              </a:solidFill>
              <a:latin typeface="Arial" pitchFamily="34" charset="0"/>
              <a:cs typeface="Arial" pitchFamily="34" charset="0"/>
            </a:endParaRPr>
          </a:p>
          <a:p>
            <a:pPr algn="l"/>
            <a:endParaRPr lang="de-DE" sz="1600" dirty="0" smtClean="0">
              <a:solidFill>
                <a:schemeClr val="tx1"/>
              </a:solidFill>
              <a:latin typeface="Arial" pitchFamily="34" charset="0"/>
              <a:cs typeface="Arial" pitchFamily="34" charset="0"/>
            </a:endParaRPr>
          </a:p>
          <a:p>
            <a:pPr algn="l"/>
            <a:endParaRPr lang="de-DE" sz="1600" dirty="0">
              <a:solidFill>
                <a:schemeClr val="tx1"/>
              </a:solidFill>
              <a:latin typeface="Arial" pitchFamily="34" charset="0"/>
              <a:cs typeface="Arial" pitchFamily="34" charset="0"/>
            </a:endParaRPr>
          </a:p>
        </p:txBody>
      </p:sp>
      <p:sp>
        <p:nvSpPr>
          <p:cNvPr id="4" name="Textfeld 3"/>
          <p:cNvSpPr txBox="1"/>
          <p:nvPr/>
        </p:nvSpPr>
        <p:spPr>
          <a:xfrm>
            <a:off x="260648" y="323528"/>
            <a:ext cx="6336704" cy="369332"/>
          </a:xfrm>
          <a:prstGeom prst="rect">
            <a:avLst/>
          </a:prstGeom>
          <a:noFill/>
        </p:spPr>
        <p:txBody>
          <a:bodyPr wrap="square" rtlCol="0">
            <a:spAutoFit/>
          </a:bodyPr>
          <a:lstStyle/>
          <a:p>
            <a:pPr algn="ctr"/>
            <a:r>
              <a:rPr lang="de-DE" dirty="0" smtClean="0"/>
              <a:t>                Willkommen / </a:t>
            </a:r>
            <a:r>
              <a:rPr lang="de-DE" dirty="0"/>
              <a:t>Welcome / </a:t>
            </a:r>
            <a:r>
              <a:rPr lang="de-DE" dirty="0" smtClean="0"/>
              <a:t>¡</a:t>
            </a:r>
            <a:r>
              <a:rPr lang="de-DE" dirty="0"/>
              <a:t>Bienvenidos! </a:t>
            </a:r>
            <a:r>
              <a:rPr lang="de-DE" dirty="0" smtClean="0"/>
              <a:t>/ </a:t>
            </a:r>
            <a:r>
              <a:rPr lang="ar-AE" dirty="0"/>
              <a:t>ترحيب</a:t>
            </a:r>
            <a:r>
              <a:rPr lang="de-DE" dirty="0" smtClean="0"/>
              <a:t> </a:t>
            </a:r>
            <a:endParaRPr lang="de-DE" dirty="0"/>
          </a:p>
        </p:txBody>
      </p:sp>
      <p:pic>
        <p:nvPicPr>
          <p:cNvPr id="1026" name="Picture 2" descr="E:\IZI\Storytelling Club\Grafiken_Bilder\Logo\_RZ Log Storytelling Clu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80" y="251520"/>
            <a:ext cx="840189" cy="803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548680" y="3779912"/>
            <a:ext cx="936104" cy="43088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 1</a:t>
            </a:r>
          </a:p>
          <a:p>
            <a:pPr algn="ctr"/>
            <a:r>
              <a:rPr lang="de-DE" sz="1100" dirty="0" smtClean="0"/>
              <a:t>Deutsch</a:t>
            </a:r>
            <a:endParaRPr lang="de-DE" sz="1100" dirty="0"/>
          </a:p>
        </p:txBody>
      </p:sp>
      <p:sp>
        <p:nvSpPr>
          <p:cNvPr id="8" name="Textfeld 7"/>
          <p:cNvSpPr txBox="1"/>
          <p:nvPr/>
        </p:nvSpPr>
        <p:spPr>
          <a:xfrm>
            <a:off x="1988840" y="3779912"/>
            <a:ext cx="936104" cy="43088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 2</a:t>
            </a:r>
          </a:p>
          <a:p>
            <a:pPr algn="ctr"/>
            <a:r>
              <a:rPr lang="de-DE" sz="1100" dirty="0" smtClean="0"/>
              <a:t>Englisch</a:t>
            </a:r>
            <a:endParaRPr lang="de-DE" sz="1100" dirty="0"/>
          </a:p>
        </p:txBody>
      </p:sp>
      <p:sp>
        <p:nvSpPr>
          <p:cNvPr id="9" name="Textfeld 8"/>
          <p:cNvSpPr txBox="1"/>
          <p:nvPr/>
        </p:nvSpPr>
        <p:spPr>
          <a:xfrm>
            <a:off x="3428299" y="3770797"/>
            <a:ext cx="936104" cy="43088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 3</a:t>
            </a:r>
          </a:p>
          <a:p>
            <a:pPr algn="ctr"/>
            <a:r>
              <a:rPr lang="de-DE" sz="1100" dirty="0" smtClean="0"/>
              <a:t>Spanisch</a:t>
            </a:r>
            <a:endParaRPr lang="de-DE" sz="1100" dirty="0"/>
          </a:p>
        </p:txBody>
      </p:sp>
      <p:sp>
        <p:nvSpPr>
          <p:cNvPr id="10" name="Textfeld 9"/>
          <p:cNvSpPr txBox="1"/>
          <p:nvPr/>
        </p:nvSpPr>
        <p:spPr>
          <a:xfrm>
            <a:off x="5013176" y="3779912"/>
            <a:ext cx="936104" cy="43088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 4</a:t>
            </a:r>
          </a:p>
          <a:p>
            <a:pPr algn="ctr"/>
            <a:r>
              <a:rPr lang="de-DE" sz="1100" dirty="0" smtClean="0"/>
              <a:t>Arabisch</a:t>
            </a:r>
            <a:endParaRPr lang="de-DE" sz="1100" dirty="0"/>
          </a:p>
        </p:txBody>
      </p:sp>
      <p:sp>
        <p:nvSpPr>
          <p:cNvPr id="7" name="Textfeld 6"/>
          <p:cNvSpPr txBox="1"/>
          <p:nvPr/>
        </p:nvSpPr>
        <p:spPr>
          <a:xfrm>
            <a:off x="548680" y="2596426"/>
            <a:ext cx="5400600" cy="1077218"/>
          </a:xfrm>
          <a:prstGeom prst="rect">
            <a:avLst/>
          </a:prstGeom>
          <a:noFill/>
        </p:spPr>
        <p:txBody>
          <a:bodyPr wrap="square" rtlCol="0">
            <a:spAutoFit/>
          </a:bodyPr>
          <a:lstStyle/>
          <a:p>
            <a:pPr algn="ctr"/>
            <a:r>
              <a:rPr lang="de-DE" sz="800" dirty="0"/>
              <a:t>The </a:t>
            </a:r>
            <a:r>
              <a:rPr lang="de-DE" sz="800" dirty="0" err="1"/>
              <a:t>Storytelling</a:t>
            </a:r>
            <a:r>
              <a:rPr lang="de-DE" sz="800" dirty="0"/>
              <a:t> Club</a:t>
            </a:r>
          </a:p>
          <a:p>
            <a:pPr algn="just"/>
            <a:r>
              <a:rPr lang="de-DE" sz="800" dirty="0"/>
              <a:t>A </a:t>
            </a:r>
            <a:r>
              <a:rPr lang="de-DE" sz="800" dirty="0" err="1"/>
              <a:t>project</a:t>
            </a:r>
            <a:r>
              <a:rPr lang="de-DE" sz="800" dirty="0"/>
              <a:t> </a:t>
            </a:r>
            <a:r>
              <a:rPr lang="de-DE" sz="800" dirty="0" err="1"/>
              <a:t>for</a:t>
            </a:r>
            <a:r>
              <a:rPr lang="de-DE" sz="800" dirty="0"/>
              <a:t> </a:t>
            </a:r>
            <a:r>
              <a:rPr lang="de-DE" sz="800" dirty="0" err="1"/>
              <a:t>the</a:t>
            </a:r>
            <a:r>
              <a:rPr lang="de-DE" sz="800" dirty="0"/>
              <a:t> </a:t>
            </a:r>
            <a:r>
              <a:rPr lang="de-DE" sz="800" dirty="0" err="1"/>
              <a:t>low-threshold</a:t>
            </a:r>
            <a:r>
              <a:rPr lang="de-DE" sz="800" dirty="0"/>
              <a:t> </a:t>
            </a:r>
            <a:r>
              <a:rPr lang="de-DE" sz="800" dirty="0" err="1"/>
              <a:t>promotion</a:t>
            </a:r>
            <a:r>
              <a:rPr lang="de-DE" sz="800" dirty="0"/>
              <a:t> </a:t>
            </a:r>
            <a:r>
              <a:rPr lang="de-DE" sz="800" dirty="0" err="1"/>
              <a:t>of</a:t>
            </a:r>
            <a:r>
              <a:rPr lang="de-DE" sz="800" dirty="0"/>
              <a:t> </a:t>
            </a:r>
            <a:r>
              <a:rPr lang="de-DE" sz="800" dirty="0" err="1"/>
              <a:t>resilience</a:t>
            </a:r>
            <a:r>
              <a:rPr lang="de-DE" sz="800" dirty="0"/>
              <a:t>, </a:t>
            </a:r>
            <a:r>
              <a:rPr lang="de-DE" sz="800" dirty="0" err="1"/>
              <a:t>creativity</a:t>
            </a:r>
            <a:r>
              <a:rPr lang="de-DE" sz="800" dirty="0"/>
              <a:t> </a:t>
            </a:r>
            <a:r>
              <a:rPr lang="de-DE" sz="800" dirty="0" err="1"/>
              <a:t>and</a:t>
            </a:r>
            <a:r>
              <a:rPr lang="de-DE" sz="800" dirty="0"/>
              <a:t> mental </a:t>
            </a:r>
            <a:r>
              <a:rPr lang="de-DE" sz="800" dirty="0" err="1"/>
              <a:t>health</a:t>
            </a:r>
            <a:r>
              <a:rPr lang="de-DE" sz="800" dirty="0"/>
              <a:t> in </a:t>
            </a:r>
            <a:r>
              <a:rPr lang="de-DE" sz="800" dirty="0" err="1"/>
              <a:t>children</a:t>
            </a:r>
            <a:r>
              <a:rPr lang="de-DE" sz="800" dirty="0"/>
              <a:t> in </a:t>
            </a:r>
            <a:r>
              <a:rPr lang="de-DE" sz="800" dirty="0" err="1"/>
              <a:t>difficult</a:t>
            </a:r>
            <a:r>
              <a:rPr lang="de-DE" sz="800" dirty="0"/>
              <a:t> </a:t>
            </a:r>
            <a:r>
              <a:rPr lang="de-DE" sz="800" dirty="0" err="1"/>
              <a:t>life</a:t>
            </a:r>
            <a:r>
              <a:rPr lang="de-DE" sz="800" dirty="0"/>
              <a:t> </a:t>
            </a:r>
            <a:r>
              <a:rPr lang="de-DE" sz="800" dirty="0" err="1"/>
              <a:t>situations</a:t>
            </a:r>
            <a:r>
              <a:rPr lang="de-DE" sz="800" dirty="0"/>
              <a:t>. In </a:t>
            </a:r>
            <a:r>
              <a:rPr lang="de-DE" sz="800" dirty="0" err="1"/>
              <a:t>weekly</a:t>
            </a:r>
            <a:r>
              <a:rPr lang="de-DE" sz="800" dirty="0"/>
              <a:t> </a:t>
            </a:r>
            <a:r>
              <a:rPr lang="de-DE" sz="800" dirty="0" err="1"/>
              <a:t>Storytelling</a:t>
            </a:r>
            <a:r>
              <a:rPr lang="de-DE" sz="800" dirty="0"/>
              <a:t> Clubs </a:t>
            </a:r>
            <a:r>
              <a:rPr lang="de-DE" sz="800" dirty="0" err="1"/>
              <a:t>children</a:t>
            </a:r>
            <a:r>
              <a:rPr lang="de-DE" sz="800" dirty="0"/>
              <a:t> </a:t>
            </a:r>
            <a:r>
              <a:rPr lang="de-DE" sz="800" dirty="0" err="1"/>
              <a:t>learn</a:t>
            </a:r>
            <a:r>
              <a:rPr lang="de-DE" sz="800" dirty="0"/>
              <a:t> </a:t>
            </a:r>
            <a:r>
              <a:rPr lang="de-DE" sz="800" dirty="0" err="1"/>
              <a:t>to</a:t>
            </a:r>
            <a:r>
              <a:rPr lang="de-DE" sz="800" dirty="0"/>
              <a:t> </a:t>
            </a:r>
            <a:r>
              <a:rPr lang="de-DE" sz="800" dirty="0" err="1"/>
              <a:t>write</a:t>
            </a:r>
            <a:r>
              <a:rPr lang="de-DE" sz="800" dirty="0"/>
              <a:t>, </a:t>
            </a:r>
            <a:r>
              <a:rPr lang="de-DE" sz="800" dirty="0" err="1"/>
              <a:t>draw</a:t>
            </a:r>
            <a:r>
              <a:rPr lang="de-DE" sz="800" dirty="0"/>
              <a:t> </a:t>
            </a:r>
            <a:r>
              <a:rPr lang="de-DE" sz="800" dirty="0" err="1"/>
              <a:t>and</a:t>
            </a:r>
            <a:r>
              <a:rPr lang="de-DE" sz="800" dirty="0"/>
              <a:t> </a:t>
            </a:r>
            <a:r>
              <a:rPr lang="de-DE" sz="800" dirty="0" err="1"/>
              <a:t>tell</a:t>
            </a:r>
            <a:r>
              <a:rPr lang="de-DE" sz="800" dirty="0"/>
              <a:t> </a:t>
            </a:r>
            <a:r>
              <a:rPr lang="de-DE" sz="800" dirty="0" err="1"/>
              <a:t>their</a:t>
            </a:r>
            <a:r>
              <a:rPr lang="de-DE" sz="800" dirty="0"/>
              <a:t> </a:t>
            </a:r>
            <a:r>
              <a:rPr lang="de-DE" sz="800" dirty="0" err="1"/>
              <a:t>own</a:t>
            </a:r>
            <a:r>
              <a:rPr lang="de-DE" sz="800" dirty="0"/>
              <a:t> </a:t>
            </a:r>
            <a:r>
              <a:rPr lang="de-DE" sz="800" dirty="0" err="1"/>
              <a:t>stories</a:t>
            </a:r>
            <a:r>
              <a:rPr lang="de-DE" sz="800" dirty="0"/>
              <a:t> </a:t>
            </a:r>
            <a:r>
              <a:rPr lang="de-DE" sz="800" dirty="0" err="1"/>
              <a:t>of</a:t>
            </a:r>
            <a:r>
              <a:rPr lang="de-DE" sz="800" dirty="0"/>
              <a:t> </a:t>
            </a:r>
            <a:r>
              <a:rPr lang="de-DE" sz="800" dirty="0" err="1"/>
              <a:t>strengths</a:t>
            </a:r>
            <a:r>
              <a:rPr lang="de-DE" sz="800" dirty="0"/>
              <a:t>. The </a:t>
            </a:r>
            <a:r>
              <a:rPr lang="de-DE" sz="800" dirty="0" err="1"/>
              <a:t>concrete</a:t>
            </a:r>
            <a:r>
              <a:rPr lang="de-DE" sz="800" dirty="0"/>
              <a:t> </a:t>
            </a:r>
            <a:r>
              <a:rPr lang="de-DE" sz="800" dirty="0" err="1"/>
              <a:t>result</a:t>
            </a:r>
            <a:r>
              <a:rPr lang="de-DE" sz="800" dirty="0"/>
              <a:t> </a:t>
            </a:r>
            <a:r>
              <a:rPr lang="de-DE" sz="800" dirty="0" err="1"/>
              <a:t>of</a:t>
            </a:r>
            <a:r>
              <a:rPr lang="de-DE" sz="800" dirty="0"/>
              <a:t> a </a:t>
            </a:r>
            <a:r>
              <a:rPr lang="de-DE" sz="800" dirty="0" err="1"/>
              <a:t>Storytelling</a:t>
            </a:r>
            <a:r>
              <a:rPr lang="de-DE" sz="800" dirty="0"/>
              <a:t> Club </a:t>
            </a:r>
            <a:r>
              <a:rPr lang="de-DE" sz="800" dirty="0" err="1"/>
              <a:t>is</a:t>
            </a:r>
            <a:r>
              <a:rPr lang="de-DE" sz="800" dirty="0"/>
              <a:t> a </a:t>
            </a:r>
            <a:r>
              <a:rPr lang="de-DE" sz="800" dirty="0" err="1"/>
              <a:t>book</a:t>
            </a:r>
            <a:r>
              <a:rPr lang="de-DE" sz="800" dirty="0"/>
              <a:t>, </a:t>
            </a:r>
            <a:r>
              <a:rPr lang="de-DE" sz="800" dirty="0" err="1"/>
              <a:t>composed</a:t>
            </a:r>
            <a:r>
              <a:rPr lang="de-DE" sz="800" dirty="0"/>
              <a:t> </a:t>
            </a:r>
            <a:r>
              <a:rPr lang="de-DE" sz="800" dirty="0" err="1"/>
              <a:t>of</a:t>
            </a:r>
            <a:r>
              <a:rPr lang="de-DE" sz="800" dirty="0"/>
              <a:t> </a:t>
            </a:r>
            <a:r>
              <a:rPr lang="de-DE" sz="800" dirty="0" err="1"/>
              <a:t>the</a:t>
            </a:r>
            <a:r>
              <a:rPr lang="de-DE" sz="800" dirty="0"/>
              <a:t> </a:t>
            </a:r>
            <a:r>
              <a:rPr lang="de-DE" sz="800" dirty="0" err="1"/>
              <a:t>stories</a:t>
            </a:r>
            <a:r>
              <a:rPr lang="de-DE" sz="800" dirty="0"/>
              <a:t> </a:t>
            </a:r>
            <a:r>
              <a:rPr lang="de-DE" sz="800" dirty="0" err="1"/>
              <a:t>and</a:t>
            </a:r>
            <a:r>
              <a:rPr lang="de-DE" sz="800" dirty="0"/>
              <a:t> </a:t>
            </a:r>
            <a:r>
              <a:rPr lang="de-DE" sz="800" dirty="0" err="1"/>
              <a:t>drawings</a:t>
            </a:r>
            <a:r>
              <a:rPr lang="de-DE" sz="800" dirty="0"/>
              <a:t> </a:t>
            </a:r>
            <a:r>
              <a:rPr lang="de-DE" sz="800" dirty="0" err="1"/>
              <a:t>of</a:t>
            </a:r>
            <a:r>
              <a:rPr lang="de-DE" sz="800" dirty="0"/>
              <a:t> </a:t>
            </a:r>
            <a:r>
              <a:rPr lang="de-DE" sz="800" dirty="0" err="1"/>
              <a:t>the</a:t>
            </a:r>
            <a:r>
              <a:rPr lang="de-DE" sz="800" dirty="0"/>
              <a:t> </a:t>
            </a:r>
            <a:r>
              <a:rPr lang="de-DE" sz="800" dirty="0" err="1"/>
              <a:t>children</a:t>
            </a:r>
            <a:r>
              <a:rPr lang="de-DE" sz="800" dirty="0"/>
              <a:t>. The </a:t>
            </a:r>
            <a:r>
              <a:rPr lang="de-DE" sz="800" dirty="0" err="1"/>
              <a:t>book</a:t>
            </a:r>
            <a:r>
              <a:rPr lang="de-DE" sz="800" dirty="0"/>
              <a:t> </a:t>
            </a:r>
            <a:r>
              <a:rPr lang="de-DE" sz="800" dirty="0" err="1"/>
              <a:t>is</a:t>
            </a:r>
            <a:r>
              <a:rPr lang="de-DE" sz="800" dirty="0"/>
              <a:t> </a:t>
            </a:r>
            <a:r>
              <a:rPr lang="de-DE" sz="800" dirty="0" err="1"/>
              <a:t>intended</a:t>
            </a:r>
            <a:r>
              <a:rPr lang="de-DE" sz="800" dirty="0"/>
              <a:t> </a:t>
            </a:r>
            <a:r>
              <a:rPr lang="de-DE" sz="800" dirty="0" err="1"/>
              <a:t>to</a:t>
            </a:r>
            <a:r>
              <a:rPr lang="de-DE" sz="800" dirty="0"/>
              <a:t> </a:t>
            </a:r>
            <a:r>
              <a:rPr lang="de-DE" sz="800" dirty="0" err="1"/>
              <a:t>help</a:t>
            </a:r>
            <a:r>
              <a:rPr lang="de-DE" sz="800" dirty="0"/>
              <a:t> </a:t>
            </a:r>
            <a:r>
              <a:rPr lang="de-DE" sz="800" dirty="0" err="1"/>
              <a:t>other</a:t>
            </a:r>
            <a:r>
              <a:rPr lang="de-DE" sz="800" dirty="0"/>
              <a:t> </a:t>
            </a:r>
            <a:r>
              <a:rPr lang="de-DE" sz="800" dirty="0" err="1"/>
              <a:t>children</a:t>
            </a:r>
            <a:r>
              <a:rPr lang="de-DE" sz="800" dirty="0"/>
              <a:t> in a </a:t>
            </a:r>
            <a:r>
              <a:rPr lang="de-DE" sz="800" dirty="0" err="1"/>
              <a:t>similar</a:t>
            </a:r>
            <a:r>
              <a:rPr lang="de-DE" sz="800" dirty="0"/>
              <a:t> </a:t>
            </a:r>
            <a:r>
              <a:rPr lang="de-DE" sz="800" dirty="0" err="1"/>
              <a:t>situation</a:t>
            </a:r>
            <a:r>
              <a:rPr lang="de-DE" sz="800" dirty="0"/>
              <a:t>. </a:t>
            </a:r>
            <a:r>
              <a:rPr lang="de-DE" sz="800" dirty="0" err="1"/>
              <a:t>Storytelling</a:t>
            </a:r>
            <a:r>
              <a:rPr lang="de-DE" sz="800" dirty="0"/>
              <a:t> Club </a:t>
            </a:r>
            <a:r>
              <a:rPr lang="de-DE" sz="800" dirty="0" err="1"/>
              <a:t>workshops</a:t>
            </a:r>
            <a:r>
              <a:rPr lang="de-DE" sz="800" dirty="0"/>
              <a:t> </a:t>
            </a:r>
            <a:r>
              <a:rPr lang="de-DE" sz="800" dirty="0" err="1"/>
              <a:t>can</a:t>
            </a:r>
            <a:r>
              <a:rPr lang="de-DE" sz="800" dirty="0"/>
              <a:t> </a:t>
            </a:r>
            <a:r>
              <a:rPr lang="de-DE" sz="800" dirty="0" err="1"/>
              <a:t>be</a:t>
            </a:r>
            <a:r>
              <a:rPr lang="de-DE" sz="800" dirty="0"/>
              <a:t> </a:t>
            </a:r>
            <a:r>
              <a:rPr lang="de-DE" sz="800" dirty="0" err="1"/>
              <a:t>conducted</a:t>
            </a:r>
            <a:r>
              <a:rPr lang="de-DE" sz="800" dirty="0"/>
              <a:t> in </a:t>
            </a:r>
            <a:r>
              <a:rPr lang="de-DE" sz="800" dirty="0" err="1"/>
              <a:t>refugee</a:t>
            </a:r>
            <a:r>
              <a:rPr lang="de-DE" sz="800" dirty="0"/>
              <a:t> </a:t>
            </a:r>
            <a:r>
              <a:rPr lang="de-DE" sz="800" dirty="0" err="1"/>
              <a:t>camps</a:t>
            </a:r>
            <a:r>
              <a:rPr lang="de-DE" sz="800" dirty="0"/>
              <a:t> </a:t>
            </a:r>
            <a:r>
              <a:rPr lang="de-DE" sz="800" dirty="0" err="1"/>
              <a:t>as</a:t>
            </a:r>
            <a:r>
              <a:rPr lang="de-DE" sz="800" dirty="0"/>
              <a:t> </a:t>
            </a:r>
            <a:r>
              <a:rPr lang="de-DE" sz="800" dirty="0" err="1"/>
              <a:t>well</a:t>
            </a:r>
            <a:r>
              <a:rPr lang="de-DE" sz="800" dirty="0"/>
              <a:t> </a:t>
            </a:r>
            <a:r>
              <a:rPr lang="de-DE" sz="800" dirty="0" err="1"/>
              <a:t>as</a:t>
            </a:r>
            <a:r>
              <a:rPr lang="de-DE" sz="800" dirty="0"/>
              <a:t> </a:t>
            </a:r>
            <a:r>
              <a:rPr lang="de-DE" sz="800" dirty="0" err="1"/>
              <a:t>any</a:t>
            </a:r>
            <a:r>
              <a:rPr lang="de-DE" sz="800" dirty="0"/>
              <a:t> </a:t>
            </a:r>
            <a:r>
              <a:rPr lang="de-DE" sz="800" dirty="0" err="1"/>
              <a:t>other</a:t>
            </a:r>
            <a:r>
              <a:rPr lang="de-DE" sz="800" dirty="0"/>
              <a:t> </a:t>
            </a:r>
            <a:r>
              <a:rPr lang="de-DE" sz="800" dirty="0" err="1"/>
              <a:t>setting</a:t>
            </a:r>
            <a:r>
              <a:rPr lang="de-DE" sz="800" dirty="0"/>
              <a:t> </a:t>
            </a:r>
            <a:r>
              <a:rPr lang="de-DE" sz="800" dirty="0" err="1"/>
              <a:t>where</a:t>
            </a:r>
            <a:r>
              <a:rPr lang="de-DE" sz="800" dirty="0"/>
              <a:t> </a:t>
            </a:r>
            <a:r>
              <a:rPr lang="de-DE" sz="800" dirty="0" err="1"/>
              <a:t>children</a:t>
            </a:r>
            <a:r>
              <a:rPr lang="de-DE" sz="800" dirty="0"/>
              <a:t> </a:t>
            </a:r>
            <a:r>
              <a:rPr lang="de-DE" sz="800" dirty="0" err="1"/>
              <a:t>have</a:t>
            </a:r>
            <a:r>
              <a:rPr lang="de-DE" sz="800" dirty="0"/>
              <a:t> </a:t>
            </a:r>
            <a:r>
              <a:rPr lang="de-DE" sz="800" dirty="0" err="1"/>
              <a:t>to</a:t>
            </a:r>
            <a:r>
              <a:rPr lang="de-DE" sz="800" dirty="0"/>
              <a:t> </a:t>
            </a:r>
            <a:r>
              <a:rPr lang="de-DE" sz="800" dirty="0" err="1"/>
              <a:t>cope</a:t>
            </a:r>
            <a:r>
              <a:rPr lang="de-DE" sz="800" dirty="0"/>
              <a:t> </a:t>
            </a:r>
            <a:r>
              <a:rPr lang="de-DE" sz="800" dirty="0" err="1"/>
              <a:t>with</a:t>
            </a:r>
            <a:r>
              <a:rPr lang="de-DE" sz="800" dirty="0"/>
              <a:t> </a:t>
            </a:r>
            <a:r>
              <a:rPr lang="de-DE" sz="800" dirty="0" err="1"/>
              <a:t>difficult</a:t>
            </a:r>
            <a:r>
              <a:rPr lang="de-DE" sz="800" dirty="0"/>
              <a:t> </a:t>
            </a:r>
            <a:r>
              <a:rPr lang="de-DE" sz="800" dirty="0" err="1"/>
              <a:t>circumstances</a:t>
            </a:r>
            <a:r>
              <a:rPr lang="de-DE" sz="800" dirty="0"/>
              <a:t>. </a:t>
            </a:r>
            <a:r>
              <a:rPr lang="de-DE" sz="800" dirty="0" err="1"/>
              <a:t>Pedagogues</a:t>
            </a:r>
            <a:r>
              <a:rPr lang="de-DE" sz="800" dirty="0"/>
              <a:t> </a:t>
            </a:r>
            <a:r>
              <a:rPr lang="de-DE" sz="800" dirty="0" err="1"/>
              <a:t>that</a:t>
            </a:r>
            <a:r>
              <a:rPr lang="de-DE" sz="800" dirty="0"/>
              <a:t> </a:t>
            </a:r>
            <a:r>
              <a:rPr lang="de-DE" sz="800" dirty="0" err="1"/>
              <a:t>wish</a:t>
            </a:r>
            <a:r>
              <a:rPr lang="de-DE" sz="800" dirty="0"/>
              <a:t> </a:t>
            </a:r>
            <a:r>
              <a:rPr lang="de-DE" sz="800" dirty="0" err="1"/>
              <a:t>to</a:t>
            </a:r>
            <a:r>
              <a:rPr lang="de-DE" sz="800" dirty="0"/>
              <a:t> </a:t>
            </a:r>
            <a:r>
              <a:rPr lang="de-DE" sz="800" dirty="0" err="1"/>
              <a:t>conduct</a:t>
            </a:r>
            <a:r>
              <a:rPr lang="de-DE" sz="800" dirty="0"/>
              <a:t> a </a:t>
            </a:r>
            <a:r>
              <a:rPr lang="de-DE" sz="800" dirty="0" err="1"/>
              <a:t>Storytelling</a:t>
            </a:r>
            <a:r>
              <a:rPr lang="de-DE" sz="800" dirty="0"/>
              <a:t> Club </a:t>
            </a:r>
            <a:r>
              <a:rPr lang="de-DE" sz="800" dirty="0" err="1"/>
              <a:t>are</a:t>
            </a:r>
            <a:r>
              <a:rPr lang="de-DE" sz="800" dirty="0"/>
              <a:t> </a:t>
            </a:r>
            <a:r>
              <a:rPr lang="de-DE" sz="800" dirty="0" err="1"/>
              <a:t>guided</a:t>
            </a:r>
            <a:r>
              <a:rPr lang="de-DE" sz="800" dirty="0"/>
              <a:t> </a:t>
            </a:r>
            <a:r>
              <a:rPr lang="de-DE" sz="800" dirty="0" err="1"/>
              <a:t>by</a:t>
            </a:r>
            <a:r>
              <a:rPr lang="de-DE" sz="800" dirty="0"/>
              <a:t> a </a:t>
            </a:r>
            <a:r>
              <a:rPr lang="de-DE" sz="800" dirty="0" err="1"/>
              <a:t>manual</a:t>
            </a:r>
            <a:r>
              <a:rPr lang="de-DE" sz="800" dirty="0"/>
              <a:t> </a:t>
            </a:r>
            <a:r>
              <a:rPr lang="de-DE" sz="800" dirty="0" err="1"/>
              <a:t>that</a:t>
            </a:r>
            <a:r>
              <a:rPr lang="de-DE" sz="800" dirty="0"/>
              <a:t> </a:t>
            </a:r>
            <a:r>
              <a:rPr lang="de-DE" sz="800" dirty="0" err="1"/>
              <a:t>leads</a:t>
            </a:r>
            <a:r>
              <a:rPr lang="de-DE" sz="800" dirty="0"/>
              <a:t> </a:t>
            </a:r>
            <a:r>
              <a:rPr lang="de-DE" sz="800" dirty="0" err="1"/>
              <a:t>through</a:t>
            </a:r>
            <a:r>
              <a:rPr lang="de-DE" sz="800" dirty="0"/>
              <a:t> </a:t>
            </a:r>
            <a:r>
              <a:rPr lang="de-DE" sz="800" dirty="0" err="1"/>
              <a:t>the</a:t>
            </a:r>
            <a:r>
              <a:rPr lang="de-DE" sz="800" dirty="0"/>
              <a:t> </a:t>
            </a:r>
            <a:r>
              <a:rPr lang="de-DE" sz="800" dirty="0" err="1"/>
              <a:t>procedures</a:t>
            </a:r>
            <a:r>
              <a:rPr lang="de-DE" sz="800" dirty="0"/>
              <a:t> </a:t>
            </a:r>
            <a:r>
              <a:rPr lang="de-DE" sz="800" dirty="0" err="1"/>
              <a:t>and</a:t>
            </a:r>
            <a:r>
              <a:rPr lang="de-DE" sz="800" dirty="0"/>
              <a:t> </a:t>
            </a:r>
            <a:r>
              <a:rPr lang="de-DE" sz="800" dirty="0" err="1"/>
              <a:t>has</a:t>
            </a:r>
            <a:r>
              <a:rPr lang="de-DE" sz="800" dirty="0"/>
              <a:t> </a:t>
            </a:r>
            <a:r>
              <a:rPr lang="de-DE" sz="800" dirty="0" err="1"/>
              <a:t>preprints</a:t>
            </a:r>
            <a:r>
              <a:rPr lang="de-DE" sz="800" dirty="0"/>
              <a:t> </a:t>
            </a:r>
            <a:r>
              <a:rPr lang="de-DE" sz="800" dirty="0" err="1"/>
              <a:t>for</a:t>
            </a:r>
            <a:r>
              <a:rPr lang="de-DE" sz="800" dirty="0"/>
              <a:t> </a:t>
            </a:r>
            <a:r>
              <a:rPr lang="de-DE" sz="800" dirty="0" err="1"/>
              <a:t>the</a:t>
            </a:r>
            <a:r>
              <a:rPr lang="de-DE" sz="800" dirty="0"/>
              <a:t> </a:t>
            </a:r>
            <a:r>
              <a:rPr lang="de-DE" sz="800" dirty="0" err="1"/>
              <a:t>story</a:t>
            </a:r>
            <a:r>
              <a:rPr lang="de-DE" sz="800" dirty="0"/>
              <a:t> </a:t>
            </a:r>
            <a:r>
              <a:rPr lang="de-DE" sz="800" dirty="0" err="1"/>
              <a:t>book</a:t>
            </a:r>
            <a:r>
              <a:rPr lang="de-DE" sz="800" dirty="0"/>
              <a:t>. The </a:t>
            </a:r>
            <a:r>
              <a:rPr lang="de-DE" sz="800" dirty="0" err="1"/>
              <a:t>Storytelling</a:t>
            </a:r>
            <a:r>
              <a:rPr lang="de-DE" sz="800" dirty="0"/>
              <a:t> Club </a:t>
            </a:r>
            <a:r>
              <a:rPr lang="de-DE" sz="800" dirty="0" err="1"/>
              <a:t>is</a:t>
            </a:r>
            <a:r>
              <a:rPr lang="de-DE" sz="800" dirty="0"/>
              <a:t> a </a:t>
            </a:r>
            <a:r>
              <a:rPr lang="de-DE" sz="800" dirty="0" err="1"/>
              <a:t>cooperative</a:t>
            </a:r>
            <a:r>
              <a:rPr lang="de-DE" sz="800" dirty="0"/>
              <a:t> </a:t>
            </a:r>
            <a:r>
              <a:rPr lang="de-DE" sz="800" dirty="0" err="1"/>
              <a:t>venture</a:t>
            </a:r>
            <a:r>
              <a:rPr lang="de-DE" sz="800" dirty="0"/>
              <a:t> </a:t>
            </a:r>
            <a:r>
              <a:rPr lang="de-DE" sz="800" dirty="0" err="1"/>
              <a:t>by</a:t>
            </a:r>
            <a:r>
              <a:rPr lang="de-DE" sz="800" dirty="0"/>
              <a:t> </a:t>
            </a:r>
            <a:r>
              <a:rPr lang="de-DE" sz="800" dirty="0" err="1"/>
              <a:t>the</a:t>
            </a:r>
            <a:r>
              <a:rPr lang="de-DE" sz="800" dirty="0"/>
              <a:t> PRIX JEUNESSE </a:t>
            </a:r>
            <a:r>
              <a:rPr lang="de-DE" sz="800" dirty="0" err="1"/>
              <a:t>Foundation</a:t>
            </a:r>
            <a:r>
              <a:rPr lang="de-DE" sz="800" dirty="0"/>
              <a:t>, UNICEF </a:t>
            </a:r>
            <a:r>
              <a:rPr lang="de-DE" sz="800" dirty="0" err="1"/>
              <a:t>and</a:t>
            </a:r>
            <a:r>
              <a:rPr lang="de-DE" sz="800" dirty="0"/>
              <a:t> </a:t>
            </a:r>
            <a:r>
              <a:rPr lang="de-DE" sz="800" dirty="0" err="1"/>
              <a:t>the</a:t>
            </a:r>
            <a:r>
              <a:rPr lang="de-DE" sz="800" dirty="0"/>
              <a:t> International Central Institute </a:t>
            </a:r>
            <a:r>
              <a:rPr lang="de-DE" sz="800" dirty="0" err="1"/>
              <a:t>for</a:t>
            </a:r>
            <a:r>
              <a:rPr lang="de-DE" sz="800" dirty="0"/>
              <a:t> Youth </a:t>
            </a:r>
            <a:r>
              <a:rPr lang="de-DE" sz="800" dirty="0" err="1"/>
              <a:t>and</a:t>
            </a:r>
            <a:r>
              <a:rPr lang="de-DE" sz="800" dirty="0"/>
              <a:t> Educational Television.</a:t>
            </a:r>
            <a:endParaRPr lang="de-DE" sz="800" dirty="0" smtClean="0"/>
          </a:p>
        </p:txBody>
      </p:sp>
      <p:pic>
        <p:nvPicPr>
          <p:cNvPr id="1030" name="Picture 6" descr="A part of the Storytelling Club concept: the mirror exercise. A simple way to foster awareness and strengthen the ability to get in contact with othe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0848" y="923267"/>
            <a:ext cx="2376264" cy="15841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2060848" y="2047229"/>
            <a:ext cx="2376264" cy="369332"/>
          </a:xfrm>
          <a:prstGeom prst="rect">
            <a:avLst/>
          </a:prstGeom>
          <a:solidFill>
            <a:srgbClr val="FFFFFF">
              <a:alpha val="74902"/>
            </a:srgbClr>
          </a:solidFill>
        </p:spPr>
        <p:txBody>
          <a:bodyPr wrap="square" rtlCol="0">
            <a:spAutoFit/>
          </a:bodyPr>
          <a:lstStyle/>
          <a:p>
            <a:pPr algn="ctr"/>
            <a:r>
              <a:rPr lang="de-DE" dirty="0" smtClean="0"/>
              <a:t>Fotogalerie</a:t>
            </a:r>
            <a:endParaRPr lang="de-DE" dirty="0"/>
          </a:p>
        </p:txBody>
      </p:sp>
    </p:spTree>
    <p:extLst>
      <p:ext uri="{BB962C8B-B14F-4D97-AF65-F5344CB8AC3E}">
        <p14:creationId xmlns:p14="http://schemas.microsoft.com/office/powerpoint/2010/main" val="249654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6632" y="4572000"/>
            <a:ext cx="6624736" cy="4320480"/>
          </a:xfrm>
        </p:spPr>
        <p:txBody>
          <a:bodyPr>
            <a:normAutofit/>
          </a:bodyPr>
          <a:lstStyle/>
          <a:p>
            <a:pPr algn="l"/>
            <a:r>
              <a:rPr lang="de-DE" sz="1800" b="1" dirty="0">
                <a:solidFill>
                  <a:schemeClr val="accent3">
                    <a:lumMod val="50000"/>
                  </a:schemeClr>
                </a:solidFill>
                <a:latin typeface="Arial" pitchFamily="34" charset="0"/>
                <a:cs typeface="Arial" pitchFamily="34" charset="0"/>
              </a:rPr>
              <a:t>B</a:t>
            </a:r>
            <a:r>
              <a:rPr lang="de-DE" sz="1600" dirty="0" smtClean="0">
                <a:solidFill>
                  <a:schemeClr val="tx1"/>
                </a:solidFill>
                <a:latin typeface="Arial" pitchFamily="34" charset="0"/>
                <a:cs typeface="Arial" pitchFamily="34" charset="0"/>
              </a:rPr>
              <a:t>	</a:t>
            </a:r>
            <a:r>
              <a:rPr lang="de-DE" sz="1600" dirty="0" err="1" smtClean="0">
                <a:solidFill>
                  <a:schemeClr val="tx1"/>
                </a:solidFill>
                <a:latin typeface="Arial" pitchFamily="34" charset="0"/>
                <a:cs typeface="Arial" pitchFamily="34" charset="0"/>
              </a:rPr>
              <a:t>Loginbereich</a:t>
            </a:r>
            <a:r>
              <a:rPr lang="de-DE" sz="1600" dirty="0" smtClean="0">
                <a:solidFill>
                  <a:schemeClr val="tx1"/>
                </a:solidFill>
                <a:latin typeface="Arial" pitchFamily="34" charset="0"/>
                <a:cs typeface="Arial" pitchFamily="34" charset="0"/>
              </a:rPr>
              <a:t> (für alle, nach Sprachen)</a:t>
            </a:r>
          </a:p>
          <a:p>
            <a:pPr algn="l"/>
            <a:endParaRPr lang="de-DE" sz="1600" dirty="0">
              <a:solidFill>
                <a:schemeClr val="tx1"/>
              </a:solidFill>
              <a:latin typeface="Arial" pitchFamily="34" charset="0"/>
              <a:cs typeface="Arial" pitchFamily="34" charset="0"/>
            </a:endParaRPr>
          </a:p>
          <a:p>
            <a:pPr algn="l"/>
            <a:endParaRPr lang="de-DE" sz="1600" dirty="0">
              <a:solidFill>
                <a:schemeClr val="tx1"/>
              </a:solidFill>
              <a:latin typeface="Arial" pitchFamily="34" charset="0"/>
              <a:cs typeface="Arial" pitchFamily="34" charset="0"/>
            </a:endParaRPr>
          </a:p>
        </p:txBody>
      </p:sp>
      <p:sp>
        <p:nvSpPr>
          <p:cNvPr id="5" name="Rechteck 4"/>
          <p:cNvSpPr/>
          <p:nvPr/>
        </p:nvSpPr>
        <p:spPr>
          <a:xfrm>
            <a:off x="116632" y="251520"/>
            <a:ext cx="6624736" cy="4320480"/>
          </a:xfrm>
          <a:prstGeom prst="rect">
            <a:avLst/>
          </a:prstGeom>
          <a:solidFill>
            <a:schemeClr val="accent3">
              <a:lumMod val="20000"/>
              <a:lumOff val="8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307372" y="3318539"/>
            <a:ext cx="2904798" cy="26161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a:t>
            </a:r>
            <a:r>
              <a:rPr lang="de-DE" sz="1100" dirty="0"/>
              <a:t> </a:t>
            </a:r>
            <a:r>
              <a:rPr lang="de-DE" sz="1100" dirty="0" smtClean="0"/>
              <a:t>Registrierung</a:t>
            </a:r>
            <a:endParaRPr lang="de-DE" sz="1100" dirty="0"/>
          </a:p>
        </p:txBody>
      </p:sp>
      <p:sp>
        <p:nvSpPr>
          <p:cNvPr id="8" name="Textfeld 7"/>
          <p:cNvSpPr txBox="1"/>
          <p:nvPr/>
        </p:nvSpPr>
        <p:spPr>
          <a:xfrm>
            <a:off x="307372" y="3675616"/>
            <a:ext cx="2904798" cy="26161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1100" dirty="0" smtClean="0"/>
              <a:t>Button: Login</a:t>
            </a:r>
            <a:endParaRPr lang="de-DE" sz="1100" dirty="0"/>
          </a:p>
        </p:txBody>
      </p:sp>
      <p:sp>
        <p:nvSpPr>
          <p:cNvPr id="7" name="Textfeld 6"/>
          <p:cNvSpPr txBox="1"/>
          <p:nvPr/>
        </p:nvSpPr>
        <p:spPr>
          <a:xfrm>
            <a:off x="3356992" y="899592"/>
            <a:ext cx="3384375" cy="1661993"/>
          </a:xfrm>
          <a:prstGeom prst="rect">
            <a:avLst/>
          </a:prstGeom>
          <a:noFill/>
          <a:ln>
            <a:noFill/>
          </a:ln>
        </p:spPr>
        <p:txBody>
          <a:bodyPr wrap="square" rtlCol="0">
            <a:spAutoFit/>
          </a:bodyPr>
          <a:lstStyle/>
          <a:p>
            <a:pPr algn="just"/>
            <a:r>
              <a:rPr lang="de-DE" sz="850" dirty="0" smtClean="0"/>
              <a:t>Der </a:t>
            </a:r>
            <a:r>
              <a:rPr lang="de-DE" sz="850" dirty="0" err="1" smtClean="0"/>
              <a:t>Storytelling</a:t>
            </a:r>
            <a:r>
              <a:rPr lang="de-DE" sz="850" dirty="0" smtClean="0"/>
              <a:t> Club ist ein Projekt zur niederschwelligen Förderung der Resilienz, Kreativität und psychischen Gesundheit von Kindern in schwierigen Lebenssituationen. In wöchentlichen </a:t>
            </a:r>
            <a:r>
              <a:rPr lang="de-DE" sz="850" dirty="0" err="1" smtClean="0"/>
              <a:t>Storytelling</a:t>
            </a:r>
            <a:r>
              <a:rPr lang="de-DE" sz="850" dirty="0" smtClean="0"/>
              <a:t> Clubs lernen Kinder, ihre eigenen starken Geschichten zu schreiben, malen und erzählen. Das konkrete Ergebnis des </a:t>
            </a:r>
            <a:r>
              <a:rPr lang="de-DE" sz="850" dirty="0" err="1" smtClean="0"/>
              <a:t>Storytelling</a:t>
            </a:r>
            <a:r>
              <a:rPr lang="de-DE" sz="850" dirty="0" smtClean="0"/>
              <a:t> Clubs ist ein Buch mit den Geschichten und Bildern der Kinder, das anderen Kindern in ähnlichen Situationen helfen kann. </a:t>
            </a:r>
          </a:p>
          <a:p>
            <a:pPr algn="just"/>
            <a:endParaRPr lang="de-DE" sz="850" dirty="0" smtClean="0"/>
          </a:p>
          <a:p>
            <a:pPr algn="just"/>
            <a:r>
              <a:rPr lang="de-DE" sz="850" dirty="0"/>
              <a:t>Für </a:t>
            </a:r>
            <a:r>
              <a:rPr lang="de-DE" sz="850" dirty="0" smtClean="0"/>
              <a:t>einen ersten </a:t>
            </a:r>
            <a:r>
              <a:rPr lang="de-DE" sz="850" dirty="0"/>
              <a:t>Einblick in das Projekt stehen Ihnen unsere Demoversionen zur Verfügung. Sie können erste Inspirationen für die Durchführung des </a:t>
            </a:r>
            <a:r>
              <a:rPr lang="de-DE" sz="850" dirty="0" err="1"/>
              <a:t>Storytelling</a:t>
            </a:r>
            <a:r>
              <a:rPr lang="de-DE" sz="850" dirty="0"/>
              <a:t> Clubs sammeln und in einem der fertigen Bücher „Der Tag an dem ich stark wurde!“ stöbern</a:t>
            </a:r>
            <a:r>
              <a:rPr lang="de-DE" sz="850" dirty="0" smtClean="0"/>
              <a:t>.</a:t>
            </a:r>
            <a:endParaRPr lang="de-DE" sz="850" dirty="0"/>
          </a:p>
        </p:txBody>
      </p:sp>
      <p:pic>
        <p:nvPicPr>
          <p:cNvPr id="4" name="Bild 3"/>
          <p:cNvPicPr>
            <a:picLocks noChangeAspect="1"/>
          </p:cNvPicPr>
          <p:nvPr/>
        </p:nvPicPr>
        <p:blipFill rotWithShape="1">
          <a:blip r:embed="rId2">
            <a:extLst>
              <a:ext uri="{28A0092B-C50C-407E-A947-70E740481C1C}">
                <a14:useLocalDpi xmlns:a14="http://schemas.microsoft.com/office/drawing/2010/main" val="0"/>
              </a:ext>
            </a:extLst>
          </a:blip>
          <a:srcRect l="10101" t="17170" r="53432" b="54562"/>
          <a:stretch/>
        </p:blipFill>
        <p:spPr>
          <a:xfrm>
            <a:off x="315525" y="908247"/>
            <a:ext cx="2896645" cy="1687249"/>
          </a:xfrm>
          <a:prstGeom prst="rect">
            <a:avLst/>
          </a:prstGeom>
        </p:spPr>
      </p:pic>
      <p:sp>
        <p:nvSpPr>
          <p:cNvPr id="11" name="Textfeld 10"/>
          <p:cNvSpPr txBox="1"/>
          <p:nvPr/>
        </p:nvSpPr>
        <p:spPr>
          <a:xfrm>
            <a:off x="320330" y="2103983"/>
            <a:ext cx="2902367" cy="307777"/>
          </a:xfrm>
          <a:prstGeom prst="rect">
            <a:avLst/>
          </a:prstGeom>
          <a:solidFill>
            <a:srgbClr val="FFFFFF">
              <a:alpha val="74118"/>
            </a:srgbClr>
          </a:solidFill>
        </p:spPr>
        <p:txBody>
          <a:bodyPr wrap="square" rtlCol="0">
            <a:spAutoFit/>
          </a:bodyPr>
          <a:lstStyle/>
          <a:p>
            <a:pPr algn="ctr"/>
            <a:r>
              <a:rPr lang="de-DE" sz="1400" dirty="0" smtClean="0"/>
              <a:t>Video: Doku-Fadi</a:t>
            </a:r>
            <a:endParaRPr lang="de-DE" sz="1400" dirty="0"/>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229" y="2680149"/>
            <a:ext cx="1268915" cy="1800000"/>
          </a:xfrm>
          <a:prstGeom prst="rect">
            <a:avLst/>
          </a:prstGeom>
        </p:spPr>
      </p:pic>
      <p:pic>
        <p:nvPicPr>
          <p:cNvPr id="10" name="Bild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089" y="2680149"/>
            <a:ext cx="1245426" cy="1800000"/>
          </a:xfrm>
          <a:prstGeom prst="rect">
            <a:avLst/>
          </a:prstGeom>
        </p:spPr>
      </p:pic>
      <p:sp>
        <p:nvSpPr>
          <p:cNvPr id="12" name="Textfeld 11"/>
          <p:cNvSpPr txBox="1"/>
          <p:nvPr/>
        </p:nvSpPr>
        <p:spPr>
          <a:xfrm>
            <a:off x="260647" y="2680149"/>
            <a:ext cx="3002491" cy="615553"/>
          </a:xfrm>
          <a:prstGeom prst="rect">
            <a:avLst/>
          </a:prstGeom>
          <a:noFill/>
        </p:spPr>
        <p:txBody>
          <a:bodyPr wrap="square" rtlCol="0">
            <a:spAutoFit/>
          </a:bodyPr>
          <a:lstStyle/>
          <a:p>
            <a:pPr lvl="0" algn="just"/>
            <a:r>
              <a:rPr lang="de-DE" sz="850" dirty="0" smtClean="0">
                <a:solidFill>
                  <a:prstClr val="black"/>
                </a:solidFill>
              </a:rPr>
              <a:t>Haben </a:t>
            </a:r>
            <a:r>
              <a:rPr lang="de-DE" sz="850" dirty="0">
                <a:solidFill>
                  <a:prstClr val="black"/>
                </a:solidFill>
              </a:rPr>
              <a:t>wir Ihr Interesse an dem </a:t>
            </a:r>
            <a:r>
              <a:rPr lang="de-DE" sz="850" dirty="0" err="1">
                <a:solidFill>
                  <a:prstClr val="black"/>
                </a:solidFill>
              </a:rPr>
              <a:t>Storytelling</a:t>
            </a:r>
            <a:r>
              <a:rPr lang="de-DE" sz="850" dirty="0">
                <a:solidFill>
                  <a:prstClr val="black"/>
                </a:solidFill>
              </a:rPr>
              <a:t> Club geweckt und möchten Sie das Projekt vielleicht auch selbst durchführen? Damit Sie das gesamte Material des </a:t>
            </a:r>
            <a:r>
              <a:rPr lang="de-DE" sz="850" dirty="0" err="1">
                <a:solidFill>
                  <a:prstClr val="black"/>
                </a:solidFill>
              </a:rPr>
              <a:t>Storytelling</a:t>
            </a:r>
            <a:r>
              <a:rPr lang="de-DE" sz="850" dirty="0">
                <a:solidFill>
                  <a:prstClr val="black"/>
                </a:solidFill>
              </a:rPr>
              <a:t> Clubs herunterladen können, registrieren Sie sich </a:t>
            </a:r>
            <a:r>
              <a:rPr lang="de-DE" sz="850" dirty="0" smtClean="0">
                <a:solidFill>
                  <a:prstClr val="black"/>
                </a:solidFill>
              </a:rPr>
              <a:t>bitte.</a:t>
            </a:r>
            <a:endParaRPr lang="de-DE" sz="850" dirty="0">
              <a:solidFill>
                <a:prstClr val="black"/>
              </a:solidFill>
            </a:endParaRPr>
          </a:p>
        </p:txBody>
      </p:sp>
      <p:pic>
        <p:nvPicPr>
          <p:cNvPr id="15" name="Picture 2" descr="E:\IZI\Storytelling Club\Grafiken_Bilder\Logo\_RZ Log Storytelling Clu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372" y="323528"/>
            <a:ext cx="536225" cy="512711"/>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p:cNvSpPr txBox="1"/>
          <p:nvPr/>
        </p:nvSpPr>
        <p:spPr>
          <a:xfrm>
            <a:off x="260648" y="366784"/>
            <a:ext cx="6336704" cy="369332"/>
          </a:xfrm>
          <a:prstGeom prst="rect">
            <a:avLst/>
          </a:prstGeom>
          <a:noFill/>
        </p:spPr>
        <p:txBody>
          <a:bodyPr wrap="square" rtlCol="0">
            <a:spAutoFit/>
          </a:bodyPr>
          <a:lstStyle/>
          <a:p>
            <a:r>
              <a:rPr lang="de-DE" dirty="0" smtClean="0"/>
              <a:t>            Die Kraft der Resilienz</a:t>
            </a:r>
            <a:endParaRPr lang="de-DE" dirty="0"/>
          </a:p>
        </p:txBody>
      </p:sp>
    </p:spTree>
    <p:extLst>
      <p:ext uri="{BB962C8B-B14F-4D97-AF65-F5344CB8AC3E}">
        <p14:creationId xmlns:p14="http://schemas.microsoft.com/office/powerpoint/2010/main" val="137968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6632" y="4572000"/>
            <a:ext cx="6624736" cy="4320480"/>
          </a:xfrm>
        </p:spPr>
        <p:txBody>
          <a:bodyPr>
            <a:normAutofit/>
          </a:bodyPr>
          <a:lstStyle/>
          <a:p>
            <a:pPr algn="l"/>
            <a:r>
              <a:rPr lang="de-DE" sz="1800" b="1" dirty="0" smtClean="0">
                <a:solidFill>
                  <a:schemeClr val="accent6">
                    <a:lumMod val="50000"/>
                  </a:schemeClr>
                </a:solidFill>
                <a:latin typeface="Arial" pitchFamily="34" charset="0"/>
                <a:cs typeface="Arial" pitchFamily="34" charset="0"/>
              </a:rPr>
              <a:t>C</a:t>
            </a:r>
            <a:r>
              <a:rPr lang="de-DE" sz="1600" dirty="0" smtClean="0">
                <a:solidFill>
                  <a:schemeClr val="tx1"/>
                </a:solidFill>
                <a:latin typeface="Arial" pitchFamily="34" charset="0"/>
                <a:cs typeface="Arial" pitchFamily="34" charset="0"/>
              </a:rPr>
              <a:t>	</a:t>
            </a:r>
            <a:r>
              <a:rPr lang="de-DE" sz="1600" dirty="0" smtClean="0">
                <a:solidFill>
                  <a:schemeClr val="tx1"/>
                </a:solidFill>
                <a:latin typeface="Arial" pitchFamily="34" charset="0"/>
                <a:cs typeface="Arial" pitchFamily="34" charset="0"/>
              </a:rPr>
              <a:t>Willkommensseite nach Registrierung</a:t>
            </a:r>
            <a:endParaRPr lang="de-DE" sz="1600" dirty="0" smtClean="0">
              <a:solidFill>
                <a:schemeClr val="tx1"/>
              </a:solidFill>
              <a:latin typeface="Arial" pitchFamily="34" charset="0"/>
              <a:cs typeface="Arial" pitchFamily="34" charset="0"/>
            </a:endParaRPr>
          </a:p>
          <a:p>
            <a:pPr algn="l"/>
            <a:endParaRPr lang="de-DE" sz="1600" dirty="0">
              <a:solidFill>
                <a:schemeClr val="tx1"/>
              </a:solidFill>
              <a:latin typeface="Arial" pitchFamily="34" charset="0"/>
              <a:cs typeface="Arial" pitchFamily="34" charset="0"/>
            </a:endParaRPr>
          </a:p>
        </p:txBody>
      </p:sp>
      <p:sp>
        <p:nvSpPr>
          <p:cNvPr id="27" name="Rechteck 26"/>
          <p:cNvSpPr/>
          <p:nvPr/>
        </p:nvSpPr>
        <p:spPr>
          <a:xfrm>
            <a:off x="116632" y="107504"/>
            <a:ext cx="6624736" cy="43204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4" name="Bild 3"/>
          <p:cNvPicPr>
            <a:picLocks noChangeAspect="1"/>
          </p:cNvPicPr>
          <p:nvPr/>
        </p:nvPicPr>
        <p:blipFill rotWithShape="1">
          <a:blip r:embed="rId2">
            <a:extLst>
              <a:ext uri="{28A0092B-C50C-407E-A947-70E740481C1C}">
                <a14:useLocalDpi xmlns:a14="http://schemas.microsoft.com/office/drawing/2010/main" val="0"/>
              </a:ext>
            </a:extLst>
          </a:blip>
          <a:srcRect l="2965" t="9506" r="3218" b="86779"/>
          <a:stretch/>
        </p:blipFill>
        <p:spPr>
          <a:xfrm>
            <a:off x="116632" y="132794"/>
            <a:ext cx="6624736" cy="191437"/>
          </a:xfrm>
          <a:prstGeom prst="rect">
            <a:avLst/>
          </a:prstGeom>
        </p:spPr>
      </p:pic>
      <p:pic>
        <p:nvPicPr>
          <p:cNvPr id="29" name="Picture 2" descr="E:\IZI\Storytelling Club\Grafiken_Bilder\Logo\_RZ Log Storytelling Clu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688" y="107504"/>
            <a:ext cx="253118" cy="242019"/>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404664" y="611560"/>
            <a:ext cx="6048672" cy="3693319"/>
          </a:xfrm>
          <a:prstGeom prst="rect">
            <a:avLst/>
          </a:prstGeom>
          <a:noFill/>
        </p:spPr>
        <p:txBody>
          <a:bodyPr wrap="square" rtlCol="0">
            <a:spAutoFit/>
          </a:bodyPr>
          <a:lstStyle/>
          <a:p>
            <a:r>
              <a:rPr lang="de-DE" sz="1200" b="1" dirty="0" smtClean="0"/>
              <a:t>Herzlich willkommen als Mitglied des </a:t>
            </a:r>
            <a:r>
              <a:rPr lang="de-DE" sz="1200" b="1" dirty="0" err="1" smtClean="0"/>
              <a:t>Storytelling</a:t>
            </a:r>
            <a:r>
              <a:rPr lang="de-DE" sz="1200" b="1" dirty="0" smtClean="0"/>
              <a:t> Clubs!</a:t>
            </a:r>
          </a:p>
          <a:p>
            <a:endParaRPr lang="de-DE" sz="1000" dirty="0"/>
          </a:p>
          <a:p>
            <a:pPr algn="just"/>
            <a:r>
              <a:rPr lang="de-DE" sz="1000" dirty="0" smtClean="0"/>
              <a:t>Schön</a:t>
            </a:r>
            <a:r>
              <a:rPr lang="de-DE" sz="1000" dirty="0"/>
              <a:t>, dass wir Ihr Interesse wecken konnten. Auf den folgenden Seiten finden Sie alle </a:t>
            </a:r>
            <a:r>
              <a:rPr lang="de-DE" sz="1000" dirty="0" smtClean="0"/>
              <a:t>Materialien, </a:t>
            </a:r>
            <a:r>
              <a:rPr lang="de-DE" sz="1000" dirty="0"/>
              <a:t>die Sie für die Durchführung </a:t>
            </a:r>
            <a:r>
              <a:rPr lang="de-DE" sz="1000" dirty="0"/>
              <a:t>d</a:t>
            </a:r>
            <a:r>
              <a:rPr lang="de-DE" sz="1000" dirty="0" smtClean="0"/>
              <a:t>es </a:t>
            </a:r>
            <a:r>
              <a:rPr lang="de-DE" sz="1000" dirty="0" err="1"/>
              <a:t>Storytelling</a:t>
            </a:r>
            <a:r>
              <a:rPr lang="de-DE" sz="1000" dirty="0"/>
              <a:t> Clubs benötigen. Sie können zum einen mit einer fertig strukturierten Anleitung </a:t>
            </a:r>
            <a:r>
              <a:rPr lang="mr-IN" sz="1000" dirty="0" smtClean="0"/>
              <a:t>–</a:t>
            </a:r>
            <a:r>
              <a:rPr lang="de-DE" sz="1000" dirty="0" smtClean="0"/>
              <a:t> „dem </a:t>
            </a:r>
            <a:r>
              <a:rPr lang="de-DE" sz="1000" dirty="0"/>
              <a:t>Handout für </a:t>
            </a:r>
            <a:r>
              <a:rPr lang="de-DE" sz="1000" dirty="0" err="1" smtClean="0"/>
              <a:t>PädagogInnen</a:t>
            </a:r>
            <a:r>
              <a:rPr lang="de-DE" sz="1000" dirty="0" smtClean="0"/>
              <a:t>“ </a:t>
            </a:r>
            <a:r>
              <a:rPr lang="de-DE" sz="1000" dirty="0" smtClean="0"/>
              <a:t>- </a:t>
            </a:r>
            <a:r>
              <a:rPr lang="de-DE" sz="1000" dirty="0"/>
              <a:t>arbeiten oder sich zum anderen die einzelnen Bausteine selbst zusammenstellen. </a:t>
            </a:r>
            <a:endParaRPr lang="de-DE" sz="1000" dirty="0" smtClean="0"/>
          </a:p>
          <a:p>
            <a:pPr algn="just"/>
            <a:endParaRPr lang="de-DE" sz="1000" dirty="0"/>
          </a:p>
          <a:p>
            <a:pPr algn="just"/>
            <a:r>
              <a:rPr lang="de-DE" sz="1000" dirty="0"/>
              <a:t>Das ausführliche Handout erläutert die Grundprinzipien der Resilienz, führt detailliert durch die einzelnen Lernmodule und enthält alle Arbeitsmaterialien und Vordrucke für das zu erstellende Buch</a:t>
            </a:r>
            <a:r>
              <a:rPr lang="de-DE" sz="1000" dirty="0" smtClean="0"/>
              <a:t>.</a:t>
            </a:r>
          </a:p>
          <a:p>
            <a:pPr algn="just"/>
            <a:endParaRPr lang="de-DE" sz="1000" dirty="0"/>
          </a:p>
          <a:p>
            <a:pPr algn="just"/>
            <a:endParaRPr lang="de-DE" sz="1000" dirty="0" smtClean="0"/>
          </a:p>
          <a:p>
            <a:pPr algn="just"/>
            <a:endParaRPr lang="de-DE" sz="1000" dirty="0"/>
          </a:p>
          <a:p>
            <a:pPr algn="just"/>
            <a:endParaRPr lang="de-DE" sz="1000" dirty="0"/>
          </a:p>
          <a:p>
            <a:pPr algn="just"/>
            <a:r>
              <a:rPr lang="de-DE" sz="1000" dirty="0"/>
              <a:t>Entsprechende Layouts für das Buch, das </a:t>
            </a:r>
            <a:r>
              <a:rPr lang="de-DE" sz="1000" dirty="0" smtClean="0"/>
              <a:t>Sie </a:t>
            </a:r>
            <a:r>
              <a:rPr lang="de-DE" sz="1000" dirty="0"/>
              <a:t>am Ende aus den Geschichten der Kinder erstellen, können Sie sowohl in Form des Online-Layouters als auch in Form einer PowerPoint-Vorlage nutzen.</a:t>
            </a:r>
            <a:endParaRPr lang="de-DE" sz="1000" dirty="0"/>
          </a:p>
          <a:p>
            <a:endParaRPr lang="de-DE" sz="1000" dirty="0" smtClean="0"/>
          </a:p>
          <a:p>
            <a:endParaRPr lang="de-DE" sz="1000" dirty="0"/>
          </a:p>
          <a:p>
            <a:endParaRPr lang="de-DE" sz="1000" dirty="0" smtClean="0"/>
          </a:p>
          <a:p>
            <a:endParaRPr lang="de-DE" sz="1000" dirty="0" smtClean="0"/>
          </a:p>
          <a:p>
            <a:endParaRPr lang="de-DE" sz="1000" dirty="0"/>
          </a:p>
          <a:p>
            <a:endParaRPr lang="de-DE" sz="1000" i="1" dirty="0"/>
          </a:p>
          <a:p>
            <a:endParaRPr lang="de-DE" sz="1000" i="1" dirty="0" smtClean="0"/>
          </a:p>
          <a:p>
            <a:r>
              <a:rPr lang="de-DE" sz="1000" i="1" dirty="0"/>
              <a:t>	</a:t>
            </a:r>
            <a:r>
              <a:rPr lang="de-DE" sz="1000" i="1" dirty="0" smtClean="0"/>
              <a:t>	                             </a:t>
            </a:r>
            <a:r>
              <a:rPr lang="de-DE" sz="1200" i="1" dirty="0" smtClean="0"/>
              <a:t>Viel </a:t>
            </a:r>
            <a:r>
              <a:rPr lang="de-DE" sz="1200" i="1" dirty="0" smtClean="0"/>
              <a:t>Spaß </a:t>
            </a:r>
            <a:r>
              <a:rPr lang="de-DE" sz="1200" i="1" dirty="0" smtClean="0">
                <a:sym typeface="Wingdings"/>
              </a:rPr>
              <a:t> </a:t>
            </a:r>
            <a:endParaRPr lang="de-DE" sz="1200" i="1" dirty="0"/>
          </a:p>
        </p:txBody>
      </p:sp>
      <p:sp>
        <p:nvSpPr>
          <p:cNvPr id="11" name="Textfeld 10"/>
          <p:cNvSpPr txBox="1"/>
          <p:nvPr/>
        </p:nvSpPr>
        <p:spPr>
          <a:xfrm>
            <a:off x="476671" y="2260691"/>
            <a:ext cx="2393721" cy="2308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900" dirty="0" smtClean="0"/>
              <a:t>Button: Handout für </a:t>
            </a:r>
            <a:r>
              <a:rPr lang="de-DE" sz="900" dirty="0" err="1" smtClean="0"/>
              <a:t>PädagogInnen</a:t>
            </a:r>
            <a:endParaRPr lang="de-DE" sz="900" dirty="0"/>
          </a:p>
        </p:txBody>
      </p:sp>
      <p:sp>
        <p:nvSpPr>
          <p:cNvPr id="39" name="Textfeld 38"/>
          <p:cNvSpPr txBox="1"/>
          <p:nvPr/>
        </p:nvSpPr>
        <p:spPr>
          <a:xfrm>
            <a:off x="3933055" y="2260691"/>
            <a:ext cx="2393721" cy="2308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900" dirty="0" smtClean="0"/>
              <a:t>Button: Einzelne Bausteine</a:t>
            </a:r>
            <a:endParaRPr lang="de-DE" sz="900" dirty="0"/>
          </a:p>
        </p:txBody>
      </p:sp>
      <p:sp>
        <p:nvSpPr>
          <p:cNvPr id="40" name="Textfeld 39"/>
          <p:cNvSpPr txBox="1"/>
          <p:nvPr/>
        </p:nvSpPr>
        <p:spPr>
          <a:xfrm>
            <a:off x="476672" y="3261048"/>
            <a:ext cx="2393721" cy="2308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900" dirty="0" smtClean="0"/>
              <a:t>Button</a:t>
            </a:r>
            <a:r>
              <a:rPr lang="de-DE" sz="900" smtClean="0"/>
              <a:t>: Layouter</a:t>
            </a:r>
            <a:endParaRPr lang="de-DE" sz="900" dirty="0"/>
          </a:p>
        </p:txBody>
      </p:sp>
      <p:sp>
        <p:nvSpPr>
          <p:cNvPr id="41" name="Textfeld 40"/>
          <p:cNvSpPr txBox="1"/>
          <p:nvPr/>
        </p:nvSpPr>
        <p:spPr>
          <a:xfrm>
            <a:off x="3933055" y="3261048"/>
            <a:ext cx="2393721" cy="2308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900" dirty="0" smtClean="0"/>
              <a:t>Button: PowerPoint-Vorlage</a:t>
            </a:r>
            <a:endParaRPr lang="de-DE" sz="900" dirty="0"/>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714" y="3486415"/>
            <a:ext cx="820572" cy="451977"/>
          </a:xfrm>
          <a:prstGeom prst="rect">
            <a:avLst/>
          </a:prstGeom>
        </p:spPr>
      </p:pic>
    </p:spTree>
    <p:extLst>
      <p:ext uri="{BB962C8B-B14F-4D97-AF65-F5344CB8AC3E}">
        <p14:creationId xmlns:p14="http://schemas.microsoft.com/office/powerpoint/2010/main" val="3665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16632" y="4435905"/>
            <a:ext cx="6624736" cy="4320480"/>
          </a:xfrm>
        </p:spPr>
        <p:txBody>
          <a:bodyPr>
            <a:normAutofit/>
          </a:bodyPr>
          <a:lstStyle/>
          <a:p>
            <a:pPr algn="l"/>
            <a:r>
              <a:rPr lang="de-DE" sz="1800" b="1" dirty="0" smtClean="0">
                <a:solidFill>
                  <a:schemeClr val="accent6">
                    <a:lumMod val="50000"/>
                  </a:schemeClr>
                </a:solidFill>
                <a:latin typeface="Arial" pitchFamily="34" charset="0"/>
                <a:cs typeface="Arial" pitchFamily="34" charset="0"/>
              </a:rPr>
              <a:t>C</a:t>
            </a:r>
            <a:r>
              <a:rPr lang="de-DE" sz="1600" dirty="0" smtClean="0">
                <a:solidFill>
                  <a:schemeClr val="tx1"/>
                </a:solidFill>
                <a:latin typeface="Arial" pitchFamily="34" charset="0"/>
                <a:cs typeface="Arial" pitchFamily="34" charset="0"/>
              </a:rPr>
              <a:t>	</a:t>
            </a:r>
            <a:r>
              <a:rPr lang="de-DE" sz="1600" dirty="0" smtClean="0">
                <a:solidFill>
                  <a:schemeClr val="tx1"/>
                </a:solidFill>
                <a:latin typeface="Arial" pitchFamily="34" charset="0"/>
                <a:cs typeface="Arial" pitchFamily="34" charset="0"/>
              </a:rPr>
              <a:t>Materialbereich</a:t>
            </a:r>
            <a:endParaRPr lang="de-DE" sz="1600" dirty="0" smtClean="0">
              <a:solidFill>
                <a:schemeClr val="tx1"/>
              </a:solidFill>
              <a:latin typeface="Arial" pitchFamily="34" charset="0"/>
              <a:cs typeface="Arial" pitchFamily="34" charset="0"/>
            </a:endParaRPr>
          </a:p>
        </p:txBody>
      </p:sp>
      <p:sp>
        <p:nvSpPr>
          <p:cNvPr id="27" name="Rechteck 26"/>
          <p:cNvSpPr/>
          <p:nvPr/>
        </p:nvSpPr>
        <p:spPr>
          <a:xfrm>
            <a:off x="94561" y="93324"/>
            <a:ext cx="6624736" cy="43204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2" name="Bild 1"/>
          <p:cNvPicPr>
            <a:picLocks noChangeAspect="1"/>
          </p:cNvPicPr>
          <p:nvPr/>
        </p:nvPicPr>
        <p:blipFill rotWithShape="1">
          <a:blip r:embed="rId2">
            <a:extLst>
              <a:ext uri="{28A0092B-C50C-407E-A947-70E740481C1C}">
                <a14:useLocalDpi xmlns:a14="http://schemas.microsoft.com/office/drawing/2010/main" val="0"/>
              </a:ext>
            </a:extLst>
          </a:blip>
          <a:srcRect l="3401" t="9460" r="3150" b="85844"/>
          <a:stretch/>
        </p:blipFill>
        <p:spPr>
          <a:xfrm>
            <a:off x="116632" y="107506"/>
            <a:ext cx="6624736" cy="250176"/>
          </a:xfrm>
          <a:prstGeom prst="rect">
            <a:avLst/>
          </a:prstGeom>
        </p:spPr>
      </p:pic>
      <p:pic>
        <p:nvPicPr>
          <p:cNvPr id="29" name="Picture 2" descr="E:\IZI\Storytelling Club\Grafiken_Bilder\Logo\_RZ Log Storytelling Clu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68" y="81509"/>
            <a:ext cx="288838" cy="276173"/>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1051401" y="357682"/>
            <a:ext cx="5400600" cy="4401205"/>
          </a:xfrm>
          <a:prstGeom prst="rect">
            <a:avLst/>
          </a:prstGeom>
          <a:noFill/>
        </p:spPr>
        <p:txBody>
          <a:bodyPr wrap="square" rtlCol="0">
            <a:spAutoFit/>
          </a:bodyPr>
          <a:lstStyle/>
          <a:p>
            <a:r>
              <a:rPr lang="de-DE" sz="1000" dirty="0" smtClean="0"/>
              <a:t>Materialien</a:t>
            </a:r>
          </a:p>
          <a:p>
            <a:r>
              <a:rPr lang="de-DE" sz="1000" dirty="0" smtClean="0"/>
              <a:t>Hier finden Sie alle Materialien nach Kategorien sortiert.</a:t>
            </a:r>
          </a:p>
          <a:p>
            <a:endParaRPr lang="de-DE" sz="1000" dirty="0"/>
          </a:p>
          <a:p>
            <a:r>
              <a:rPr lang="de-DE" sz="1000" dirty="0" smtClean="0"/>
              <a:t>Arbeitsblätter</a:t>
            </a:r>
          </a:p>
          <a:p>
            <a:r>
              <a:rPr lang="de-DE" sz="1000" dirty="0"/>
              <a:t>Bei den vorliegenden Arbeitsblättern handelt es sich um eine mögliche Reihenfolge, die flexibel von Ihnen genutzt werden kann. Sie können die Reihenfolge somit variabel an Ihre Lerneinheiten anpassen. Besteht eine Aufgabe aus der Erstellung eines Bildes, sowie aus dem Erzählen einer Geschichte, so ist sie in a und b aufgeteilt</a:t>
            </a:r>
            <a:r>
              <a:rPr lang="de-DE" sz="1000" dirty="0" smtClean="0"/>
              <a:t>.</a:t>
            </a:r>
          </a:p>
          <a:p>
            <a:endParaRPr lang="de-DE" sz="1000" dirty="0"/>
          </a:p>
          <a:p>
            <a:r>
              <a:rPr lang="de-DE" sz="1000" dirty="0" smtClean="0"/>
              <a:t>Geschichten</a:t>
            </a:r>
          </a:p>
          <a:p>
            <a:r>
              <a:rPr lang="de-DE" sz="1000" dirty="0"/>
              <a:t>In kurzen Geschichten zum Vorlesen werden Grundprinzipien der Resilienz hervorgehoben</a:t>
            </a:r>
            <a:r>
              <a:rPr lang="de-DE" sz="1000" dirty="0" smtClean="0"/>
              <a:t>.</a:t>
            </a:r>
          </a:p>
          <a:p>
            <a:endParaRPr lang="de-DE" sz="1000" dirty="0"/>
          </a:p>
          <a:p>
            <a:r>
              <a:rPr lang="de-DE" sz="1000" dirty="0" smtClean="0"/>
              <a:t>Spiele</a:t>
            </a:r>
          </a:p>
          <a:p>
            <a:r>
              <a:rPr lang="de-DE" sz="1000" dirty="0"/>
              <a:t>Sing- und Bewegungsspiele lockern die Abläufe auf. Zum Verständnis der Melodien und Bewegungsabläufe finden Sie jeweils eine Videoanleitung</a:t>
            </a:r>
            <a:r>
              <a:rPr lang="de-DE" sz="1000" dirty="0" smtClean="0"/>
              <a:t>.</a:t>
            </a:r>
          </a:p>
          <a:p>
            <a:endParaRPr lang="de-DE" sz="1000" dirty="0"/>
          </a:p>
          <a:p>
            <a:r>
              <a:rPr lang="de-DE" sz="1000" dirty="0" smtClean="0"/>
              <a:t>Weltkarten:</a:t>
            </a:r>
          </a:p>
          <a:p>
            <a:r>
              <a:rPr lang="de-DE" sz="1000" dirty="0" smtClean="0"/>
              <a:t>Anhand anschaulicher Weltkarten </a:t>
            </a:r>
            <a:r>
              <a:rPr lang="de-DE" sz="1000" dirty="0"/>
              <a:t>lassen sich die Ländern aufzeigen, aus denen die Filme und Geschichten kommen</a:t>
            </a:r>
            <a:r>
              <a:rPr lang="de-DE" sz="1000" dirty="0" smtClean="0"/>
              <a:t>.</a:t>
            </a:r>
          </a:p>
          <a:p>
            <a:endParaRPr lang="de-DE" sz="1000" dirty="0"/>
          </a:p>
          <a:p>
            <a:r>
              <a:rPr lang="de-DE" sz="1000" dirty="0" smtClean="0"/>
              <a:t>Vorlagen:</a:t>
            </a:r>
          </a:p>
          <a:p>
            <a:r>
              <a:rPr lang="de-DE" sz="1000" dirty="0" smtClean="0"/>
              <a:t>Hier finden Sie entsprechende Muster, z.B. für die Regeln die während des </a:t>
            </a:r>
            <a:r>
              <a:rPr lang="de-DE" sz="1000" dirty="0" err="1" smtClean="0"/>
              <a:t>Storytelling</a:t>
            </a:r>
            <a:r>
              <a:rPr lang="de-DE" sz="1000" dirty="0" smtClean="0"/>
              <a:t> Clubs gelten.</a:t>
            </a:r>
          </a:p>
          <a:p>
            <a:endParaRPr lang="de-DE" sz="1000" dirty="0"/>
          </a:p>
          <a:p>
            <a:r>
              <a:rPr lang="de-DE" sz="1000" dirty="0" smtClean="0"/>
              <a:t>Videos:</a:t>
            </a:r>
          </a:p>
          <a:p>
            <a:r>
              <a:rPr lang="de-DE" sz="1000" dirty="0"/>
              <a:t>Bei den Videos handelt es sich um Filme in denen verschiedene </a:t>
            </a:r>
            <a:r>
              <a:rPr lang="de-DE" sz="1000" dirty="0" err="1"/>
              <a:t>Resilienzbereiche</a:t>
            </a:r>
            <a:r>
              <a:rPr lang="de-DE" sz="1000" dirty="0"/>
              <a:t> in Form von kindgerechten Geschichten </a:t>
            </a:r>
            <a:r>
              <a:rPr lang="de-DE" sz="1000" dirty="0" smtClean="0"/>
              <a:t>behandelt werden.</a:t>
            </a:r>
            <a:endParaRPr lang="de-DE" sz="1000" dirty="0" smtClean="0"/>
          </a:p>
          <a:p>
            <a:endParaRPr lang="de-DE" sz="1000" dirty="0"/>
          </a:p>
          <a:p>
            <a:endParaRPr lang="de-DE" sz="1000" dirty="0"/>
          </a:p>
        </p:txBody>
      </p:sp>
      <p:pic>
        <p:nvPicPr>
          <p:cNvPr id="6" name="Bild 5"/>
          <p:cNvPicPr>
            <a:picLocks noChangeAspect="1"/>
          </p:cNvPicPr>
          <p:nvPr/>
        </p:nvPicPr>
        <p:blipFill>
          <a:blip r:embed="rId4">
            <a:clrChange>
              <a:clrFrom>
                <a:srgbClr val="F6FFFF"/>
              </a:clrFrom>
              <a:clrTo>
                <a:srgbClr val="F6FFFF">
                  <a:alpha val="0"/>
                </a:srgbClr>
              </a:clrTo>
            </a:clrChang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94783" y="3017031"/>
            <a:ext cx="621399" cy="324842"/>
          </a:xfrm>
          <a:prstGeom prst="rect">
            <a:avLst/>
          </a:prstGeom>
        </p:spPr>
      </p:pic>
      <p:sp>
        <p:nvSpPr>
          <p:cNvPr id="13" name="Abgerundetes Rechteck 12"/>
          <p:cNvSpPr/>
          <p:nvPr/>
        </p:nvSpPr>
        <p:spPr>
          <a:xfrm>
            <a:off x="379452" y="2987117"/>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nvGrpSpPr>
          <p:cNvPr id="14" name="Gruppierung 13"/>
          <p:cNvGrpSpPr/>
          <p:nvPr/>
        </p:nvGrpSpPr>
        <p:grpSpPr>
          <a:xfrm>
            <a:off x="379453" y="2464691"/>
            <a:ext cx="654987" cy="364798"/>
            <a:chOff x="372441" y="2189382"/>
            <a:chExt cx="654987" cy="364798"/>
          </a:xfrm>
        </p:grpSpPr>
        <p:pic>
          <p:nvPicPr>
            <p:cNvPr id="12" name="Bild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842" y="2216104"/>
              <a:ext cx="580184" cy="328715"/>
            </a:xfrm>
            <a:prstGeom prst="rect">
              <a:avLst/>
            </a:prstGeom>
          </p:spPr>
        </p:pic>
        <p:sp>
          <p:nvSpPr>
            <p:cNvPr id="16" name="Abgerundetes Rechteck 15"/>
            <p:cNvSpPr/>
            <p:nvPr/>
          </p:nvSpPr>
          <p:spPr>
            <a:xfrm>
              <a:off x="372441" y="2189382"/>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grpSp>
        <p:nvGrpSpPr>
          <p:cNvPr id="15" name="Gruppierung 14"/>
          <p:cNvGrpSpPr/>
          <p:nvPr/>
        </p:nvGrpSpPr>
        <p:grpSpPr>
          <a:xfrm>
            <a:off x="368784" y="3491880"/>
            <a:ext cx="654987" cy="378480"/>
            <a:chOff x="368784" y="3396242"/>
            <a:chExt cx="654987" cy="378480"/>
          </a:xfrm>
        </p:grpSpPr>
        <p:pic>
          <p:nvPicPr>
            <p:cNvPr id="5" name="Bild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345" y="3396242"/>
              <a:ext cx="365461" cy="378480"/>
            </a:xfrm>
            <a:prstGeom prst="rect">
              <a:avLst/>
            </a:prstGeom>
          </p:spPr>
        </p:pic>
        <p:sp>
          <p:nvSpPr>
            <p:cNvPr id="18" name="Abgerundetes Rechteck 17"/>
            <p:cNvSpPr/>
            <p:nvPr/>
          </p:nvSpPr>
          <p:spPr>
            <a:xfrm>
              <a:off x="368784" y="3396242"/>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grpSp>
        <p:nvGrpSpPr>
          <p:cNvPr id="17" name="Gruppierung 16"/>
          <p:cNvGrpSpPr/>
          <p:nvPr/>
        </p:nvGrpSpPr>
        <p:grpSpPr>
          <a:xfrm>
            <a:off x="368784" y="3995936"/>
            <a:ext cx="654987" cy="386177"/>
            <a:chOff x="368784" y="3905517"/>
            <a:chExt cx="654987" cy="386177"/>
          </a:xfrm>
        </p:grpSpPr>
        <p:pic>
          <p:nvPicPr>
            <p:cNvPr id="9" name="Bild 8"/>
            <p:cNvPicPr>
              <a:picLocks noChangeAspect="1"/>
            </p:cNvPicPr>
            <p:nvPr/>
          </p:nvPicPr>
          <p:blipFill rotWithShape="1">
            <a:blip r:embed="rId8">
              <a:extLst>
                <a:ext uri="{28A0092B-C50C-407E-A947-70E740481C1C}">
                  <a14:useLocalDpi xmlns:a14="http://schemas.microsoft.com/office/drawing/2010/main" val="0"/>
                </a:ext>
              </a:extLst>
            </a:blip>
            <a:srcRect l="47252" t="55341" r="22507" b="26164"/>
            <a:stretch/>
          </p:blipFill>
          <p:spPr>
            <a:xfrm>
              <a:off x="460082" y="3912080"/>
              <a:ext cx="438804" cy="379614"/>
            </a:xfrm>
            <a:prstGeom prst="rect">
              <a:avLst/>
            </a:prstGeom>
          </p:spPr>
        </p:pic>
        <p:sp>
          <p:nvSpPr>
            <p:cNvPr id="20" name="Abgerundetes Rechteck 19"/>
            <p:cNvSpPr/>
            <p:nvPr/>
          </p:nvSpPr>
          <p:spPr>
            <a:xfrm>
              <a:off x="368784" y="3905517"/>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grpSp>
        <p:nvGrpSpPr>
          <p:cNvPr id="19" name="Gruppierung 18"/>
          <p:cNvGrpSpPr/>
          <p:nvPr/>
        </p:nvGrpSpPr>
        <p:grpSpPr>
          <a:xfrm>
            <a:off x="372073" y="1893532"/>
            <a:ext cx="654987" cy="413531"/>
            <a:chOff x="379453" y="1680947"/>
            <a:chExt cx="654987" cy="413531"/>
          </a:xfrm>
        </p:grpSpPr>
        <p:pic>
          <p:nvPicPr>
            <p:cNvPr id="8" name="Bild 7"/>
            <p:cNvPicPr>
              <a:picLocks noChangeAspect="1"/>
            </p:cNvPicPr>
            <p:nvPr/>
          </p:nvPicPr>
          <p:blipFill rotWithShape="1">
            <a:blip r:embed="rId8">
              <a:extLst>
                <a:ext uri="{28A0092B-C50C-407E-A947-70E740481C1C}">
                  <a14:useLocalDpi xmlns:a14="http://schemas.microsoft.com/office/drawing/2010/main" val="0"/>
                </a:ext>
              </a:extLst>
            </a:blip>
            <a:srcRect l="15153" t="21495" r="70700" b="67817"/>
            <a:stretch/>
          </p:blipFill>
          <p:spPr>
            <a:xfrm>
              <a:off x="517452" y="1680947"/>
              <a:ext cx="386944" cy="413531"/>
            </a:xfrm>
            <a:prstGeom prst="rect">
              <a:avLst/>
            </a:prstGeom>
          </p:spPr>
        </p:pic>
        <p:sp>
          <p:nvSpPr>
            <p:cNvPr id="22" name="Abgerundetes Rechteck 21"/>
            <p:cNvSpPr/>
            <p:nvPr/>
          </p:nvSpPr>
          <p:spPr>
            <a:xfrm>
              <a:off x="379453" y="1697397"/>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grpSp>
        <p:nvGrpSpPr>
          <p:cNvPr id="21" name="Gruppierung 20"/>
          <p:cNvGrpSpPr/>
          <p:nvPr/>
        </p:nvGrpSpPr>
        <p:grpSpPr>
          <a:xfrm>
            <a:off x="379453" y="896845"/>
            <a:ext cx="654987" cy="470407"/>
            <a:chOff x="379453" y="896845"/>
            <a:chExt cx="654987" cy="470407"/>
          </a:xfrm>
        </p:grpSpPr>
        <p:pic>
          <p:nvPicPr>
            <p:cNvPr id="4" name="Bild 3"/>
            <p:cNvPicPr>
              <a:picLocks noChangeAspect="1"/>
            </p:cNvPicPr>
            <p:nvPr/>
          </p:nvPicPr>
          <p:blipFill rotWithShape="1">
            <a:blip r:embed="rId8">
              <a:extLst>
                <a:ext uri="{28A0092B-C50C-407E-A947-70E740481C1C}">
                  <a14:useLocalDpi xmlns:a14="http://schemas.microsoft.com/office/drawing/2010/main" val="0"/>
                </a:ext>
              </a:extLst>
            </a:blip>
            <a:srcRect l="31050" t="14658" r="54803" b="71011"/>
            <a:stretch/>
          </p:blipFill>
          <p:spPr>
            <a:xfrm>
              <a:off x="550423" y="896845"/>
              <a:ext cx="328281" cy="470407"/>
            </a:xfrm>
            <a:prstGeom prst="rect">
              <a:avLst/>
            </a:prstGeom>
          </p:spPr>
        </p:pic>
        <p:sp>
          <p:nvSpPr>
            <p:cNvPr id="24" name="Abgerundetes Rechteck 23"/>
            <p:cNvSpPr/>
            <p:nvPr/>
          </p:nvSpPr>
          <p:spPr>
            <a:xfrm>
              <a:off x="379453" y="975358"/>
              <a:ext cx="654987" cy="36479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grpSp>
    </p:spTree>
    <p:extLst>
      <p:ext uri="{BB962C8B-B14F-4D97-AF65-F5344CB8AC3E}">
        <p14:creationId xmlns:p14="http://schemas.microsoft.com/office/powerpoint/2010/main" val="800525271"/>
      </p:ext>
    </p:extLst>
  </p:cSld>
  <p:clrMapOvr>
    <a:masterClrMapping/>
  </p:clrMapOvr>
</p:sld>
</file>

<file path=ppt/theme/theme1.xml><?xml version="1.0" encoding="utf-8"?>
<a:theme xmlns:a="http://schemas.openxmlformats.org/drawingml/2006/main" name="Blank">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634</Words>
  <Application>Microsoft Macintosh PowerPoint</Application>
  <PresentationFormat>Bildschirmpräsentation (4:3)</PresentationFormat>
  <Paragraphs>68</Paragraphs>
  <Slides>4</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vt:i4>
      </vt:variant>
    </vt:vector>
  </HeadingPairs>
  <TitlesOfParts>
    <vt:vector size="9" baseType="lpstr">
      <vt:lpstr>Calibri</vt:lpstr>
      <vt:lpstr>Mangal</vt:lpstr>
      <vt:lpstr>Wingdings</vt:lpstr>
      <vt:lpstr>Arial</vt:lpstr>
      <vt:lpstr>Blank</vt:lpstr>
      <vt:lpstr>PowerPoint-Präsentation</vt:lpstr>
      <vt:lpstr>PowerPoint-Präsentation</vt:lpstr>
      <vt:lpstr>PowerPoint-Präsentation</vt:lpstr>
      <vt:lpstr>PowerPoint-Präsentation</vt:lpstr>
    </vt:vector>
  </TitlesOfParts>
  <Company>Bayerischer Rundfunk</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Fr-IZI6</dc:creator>
  <cp:lastModifiedBy>105321</cp:lastModifiedBy>
  <cp:revision>39</cp:revision>
  <dcterms:created xsi:type="dcterms:W3CDTF">2017-06-29T13:15:05Z</dcterms:created>
  <dcterms:modified xsi:type="dcterms:W3CDTF">2017-08-10T19:14:01Z</dcterms:modified>
</cp:coreProperties>
</file>